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8" r:id="rId1"/>
  </p:sldMasterIdLst>
  <p:notesMasterIdLst>
    <p:notesMasterId r:id="rId15"/>
  </p:notesMasterIdLst>
  <p:sldIdLst>
    <p:sldId id="256" r:id="rId2"/>
    <p:sldId id="445" r:id="rId3"/>
    <p:sldId id="444" r:id="rId4"/>
    <p:sldId id="455" r:id="rId5"/>
    <p:sldId id="447" r:id="rId6"/>
    <p:sldId id="459" r:id="rId7"/>
    <p:sldId id="461" r:id="rId8"/>
    <p:sldId id="448" r:id="rId9"/>
    <p:sldId id="456" r:id="rId10"/>
    <p:sldId id="458" r:id="rId11"/>
    <p:sldId id="449" r:id="rId12"/>
    <p:sldId id="451" r:id="rId13"/>
    <p:sldId id="45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4E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95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Prevalence of HED (%)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0"/>
    </c:view3D>
    <c:floor>
      <c:thickness val="0"/>
      <c:spPr>
        <a:solidFill>
          <a:schemeClr val="accent2">
            <a:alpha val="30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/>
            <a:sp3d/>
          </c:spPr>
          <c:invertIfNegative val="0"/>
          <c:dLbls>
            <c:spPr>
              <a:solidFill>
                <a:schemeClr val="accent2">
                  <a:alpha val="7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Sheet1!$C$4:$C$7</c:f>
              <c:strCache>
                <c:ptCount val="4"/>
                <c:pt idx="0">
                  <c:v>15+ years </c:v>
                </c:pt>
                <c:pt idx="1">
                  <c:v>Drinkers of 15+ Yrs </c:v>
                </c:pt>
                <c:pt idx="2">
                  <c:v>15-19 Yrs </c:v>
                </c:pt>
                <c:pt idx="3">
                  <c:v>Drinkers 15-19 Yrs </c:v>
                </c:pt>
              </c:strCache>
            </c:strRef>
          </c:cat>
          <c:val>
            <c:numRef>
              <c:f>Sheet1!$D$4:$D$7</c:f>
              <c:numCache>
                <c:formatCode>General</c:formatCode>
                <c:ptCount val="4"/>
                <c:pt idx="0">
                  <c:v>21</c:v>
                </c:pt>
                <c:pt idx="1">
                  <c:v>57</c:v>
                </c:pt>
                <c:pt idx="2">
                  <c:v>14</c:v>
                </c:pt>
                <c:pt idx="3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9E-4C23-B311-8526B9C15D7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4"/>
        <c:gapDepth val="0"/>
        <c:shape val="box"/>
        <c:axId val="430749176"/>
        <c:axId val="430747536"/>
        <c:axId val="0"/>
      </c:bar3DChart>
      <c:catAx>
        <c:axId val="4307491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lumMod val="60000"/>
                  <a:lumOff val="4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spc="15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0747536"/>
        <c:crosses val="autoZero"/>
        <c:auto val="1"/>
        <c:lblAlgn val="ctr"/>
        <c:lblOffset val="100"/>
        <c:noMultiLvlLbl val="0"/>
      </c:catAx>
      <c:valAx>
        <c:axId val="4307475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0749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 w="9525" cap="flat" cmpd="sng" algn="ctr">
      <a:solidFill>
        <a:schemeClr val="accent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95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defRPr sz="1197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70000"/>
        </a:schemeClr>
      </a:solidFill>
    </cs:spPr>
    <cs:defRPr sz="1197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lumMod val="20000"/>
          <a:lumOff val="8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lumMod val="20000"/>
          <a:lumOff val="80000"/>
        </a:schemeClr>
      </a:solidFill>
      <a:sp3d/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>
      <cs:styleClr val="0"/>
    </cs:fillRef>
    <cs:effectRef idx="0"/>
    <cs:fontRef idx="minor">
      <a:schemeClr val="dk1"/>
    </cs:fontRef>
    <cs:spPr>
      <a:solidFill>
        <a:schemeClr val="phClr">
          <a:alpha val="30000"/>
        </a:schemeClr>
      </a:solidFill>
      <a:sp3d/>
    </cs:spPr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lumMod val="60000"/>
            <a:lumOff val="40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lumMod val="50000"/>
            <a:lumOff val="5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0.60047</cdr:x>
      <cdr:y>0.0704</cdr:y>
    </cdr:from>
    <cdr:to>
      <cdr:x>0.91226</cdr:x>
      <cdr:y>1</cdr:y>
    </cdr:to>
    <cdr:sp macro="" textlink="">
      <cdr:nvSpPr>
        <cdr:cNvPr id="2" name="Oval 1"/>
        <cdr:cNvSpPr/>
      </cdr:nvSpPr>
      <cdr:spPr>
        <a:xfrm xmlns:a="http://schemas.openxmlformats.org/drawingml/2006/main">
          <a:off x="7264356" y="478465"/>
          <a:ext cx="3771968" cy="631747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57150">
          <a:solidFill>
            <a:srgbClr val="FFFF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EAEA8F-3F1C-416C-93EB-59762D33B5BD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27B60-CBE6-48AF-8C5B-165761F67E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74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97774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15312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3302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7621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527289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60660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92546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956917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11/23/2022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14884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904622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t>11/23/2022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626839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0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3"/>
          <p:cNvPicPr>
            <a:picLocks noChangeAspect="1"/>
          </p:cNvPicPr>
          <p:nvPr/>
        </p:nvPicPr>
        <p:blipFill rotWithShape="1">
          <a:blip r:embed="rId2"/>
          <a:srcRect l="32141" t="6117" r="34238" b="8276"/>
          <a:stretch/>
        </p:blipFill>
        <p:spPr>
          <a:xfrm>
            <a:off x="0" y="0"/>
            <a:ext cx="478805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798CEA8-24F0-4A00-983C-8000160B01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9836" y="387406"/>
            <a:ext cx="6725518" cy="1676381"/>
          </a:xfrm>
        </p:spPr>
        <p:txBody>
          <a:bodyPr/>
          <a:lstStyle/>
          <a:p>
            <a:pPr algn="ctr"/>
            <a:r>
              <a:rPr lang="en-US" sz="4000" b="1" i="1" dirty="0">
                <a:solidFill>
                  <a:srgbClr val="0070C0"/>
                </a:solidFill>
              </a:rPr>
              <a:t>Uganda Alcohol Policy Conference 2022</a:t>
            </a:r>
            <a:endParaRPr lang="en-US" sz="6000" b="1" dirty="0">
              <a:solidFill>
                <a:srgbClr val="0070C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C0DE7D-E5E0-47B5-9FB1-D013A79DAA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64714" y="3429000"/>
            <a:ext cx="4517918" cy="55060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David Kalema, PhD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2979" y="4794212"/>
            <a:ext cx="1219306" cy="1359526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757" y="5221880"/>
            <a:ext cx="1531620" cy="504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923" y="4794212"/>
            <a:ext cx="1478280" cy="141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3646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951" y="22383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Pala"/>
              </a:rPr>
              <a:t>The Uganda Alcohol Report 2022 (UAR 22)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1" y="3395345"/>
            <a:ext cx="6349999" cy="1831174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/>
              <a:t>Key data sources: </a:t>
            </a:r>
            <a:r>
              <a:rPr lang="en-US" dirty="0"/>
              <a:t>Global Alcohol Status Reports, Uganda House Hold Survey Report (UNHS), and surveys by UAPA and other research institutions.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630" t="36831" r="4074"/>
          <a:stretch/>
        </p:blipFill>
        <p:spPr>
          <a:xfrm>
            <a:off x="6778873" y="3886201"/>
            <a:ext cx="5413128" cy="2971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5601" y="1401978"/>
            <a:ext cx="11643446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Purpose: </a:t>
            </a:r>
            <a:r>
              <a:rPr lang="en-US" sz="2800" dirty="0">
                <a:solidFill>
                  <a:prstClr val="black"/>
                </a:solidFill>
              </a:rPr>
              <a:t>Amidst challenges of scanty data, ASR attempts to provide understandable evidence on alcohol harm to support advocacy for interventions</a:t>
            </a:r>
          </a:p>
        </p:txBody>
      </p:sp>
      <p:sp>
        <p:nvSpPr>
          <p:cNvPr id="7" name="Rectangle 6"/>
          <p:cNvSpPr/>
          <p:nvPr/>
        </p:nvSpPr>
        <p:spPr>
          <a:xfrm>
            <a:off x="355601" y="2773436"/>
            <a:ext cx="11643446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Themes: </a:t>
            </a:r>
            <a:r>
              <a:rPr lang="en-US" sz="2800" dirty="0">
                <a:solidFill>
                  <a:prstClr val="black"/>
                </a:solidFill>
              </a:rPr>
              <a:t>Consumption, Related harms, and Policy and treatment responses.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55601" y="5227879"/>
            <a:ext cx="6096000" cy="13111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0" indent="-228600" algn="just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prstClr val="black"/>
                </a:solidFill>
              </a:rPr>
              <a:t>Validation: </a:t>
            </a:r>
            <a:r>
              <a:rPr lang="en-US" sz="2800" dirty="0">
                <a:solidFill>
                  <a:prstClr val="black"/>
                </a:solidFill>
              </a:rPr>
              <a:t>Consultative meetings with document authors and stakeholders. </a:t>
            </a:r>
          </a:p>
        </p:txBody>
      </p:sp>
    </p:spTree>
    <p:extLst>
      <p:ext uri="{BB962C8B-B14F-4D97-AF65-F5344CB8AC3E}">
        <p14:creationId xmlns:p14="http://schemas.microsoft.com/office/powerpoint/2010/main" val="30165375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latin typeface="Pala"/>
              </a:rPr>
              <a:t>Background: Vulnerability of Uganda</a:t>
            </a:r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15" y="1690688"/>
            <a:ext cx="6945015" cy="440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794500" y="2595978"/>
            <a:ext cx="5054994" cy="1351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lnSpc>
                <a:spcPct val="85000"/>
              </a:lnSpc>
              <a:spcBef>
                <a:spcPts val="1300"/>
              </a:spcBef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High Population Growth rate; Expected to double in the next 25 years</a:t>
            </a:r>
          </a:p>
        </p:txBody>
      </p:sp>
      <p:sp>
        <p:nvSpPr>
          <p:cNvPr id="8" name="Rectangle 7"/>
          <p:cNvSpPr/>
          <p:nvPr/>
        </p:nvSpPr>
        <p:spPr>
          <a:xfrm>
            <a:off x="6794500" y="1689494"/>
            <a:ext cx="5054994" cy="514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lnSpc>
                <a:spcPct val="85000"/>
              </a:lnSpc>
              <a:spcBef>
                <a:spcPts val="1300"/>
              </a:spcBef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Very Young population </a:t>
            </a:r>
          </a:p>
        </p:txBody>
      </p:sp>
      <p:sp>
        <p:nvSpPr>
          <p:cNvPr id="9" name="Rectangle 8"/>
          <p:cNvSpPr/>
          <p:nvPr/>
        </p:nvSpPr>
        <p:spPr>
          <a:xfrm>
            <a:off x="6896100" y="5411691"/>
            <a:ext cx="4953394" cy="933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lnSpc>
                <a:spcPct val="85000"/>
              </a:lnSpc>
              <a:spcBef>
                <a:spcPts val="1300"/>
              </a:spcBef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Urbanization and economic development 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45300" y="4339614"/>
            <a:ext cx="4953394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>
              <a:lnSpc>
                <a:spcPct val="85000"/>
              </a:lnSpc>
              <a:spcBef>
                <a:spcPts val="1300"/>
              </a:spcBef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High Risk of NCDs including Alcohol Use Disorders</a:t>
            </a:r>
          </a:p>
        </p:txBody>
      </p:sp>
    </p:spTree>
    <p:extLst>
      <p:ext uri="{BB962C8B-B14F-4D97-AF65-F5344CB8AC3E}">
        <p14:creationId xmlns:p14="http://schemas.microsoft.com/office/powerpoint/2010/main" val="1352404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576" y="1234111"/>
            <a:ext cx="10515600" cy="828675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b="1" dirty="0">
                <a:latin typeface="Pala"/>
              </a:rPr>
            </a:b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High</a:t>
            </a:r>
            <a:r>
              <a:rPr lang="en-US" sz="3600" b="1" spc="35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trends</a:t>
            </a:r>
            <a:r>
              <a:rPr lang="en-US" sz="3600" b="1" spc="35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of</a:t>
            </a:r>
            <a:r>
              <a:rPr lang="en-US" sz="3600" b="1" spc="40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alcohol</a:t>
            </a:r>
            <a:r>
              <a:rPr lang="en-US" sz="3600" b="1" spc="35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consumption </a:t>
            </a:r>
            <a:b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</a:b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(Alcohol Per capita Consumption - APC)</a:t>
            </a:r>
            <a:br>
              <a:rPr lang="en-US" sz="3600" b="1" dirty="0">
                <a:solidFill>
                  <a:srgbClr val="231F20"/>
                </a:solidFill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</a:br>
            <a:r>
              <a:rPr lang="en-US" sz="3600" b="1" dirty="0">
                <a:solidFill>
                  <a:srgbClr val="231F20"/>
                </a:solidFill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- 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8230711"/>
              </p:ext>
            </p:extLst>
          </p:nvPr>
        </p:nvGraphicFramePr>
        <p:xfrm>
          <a:off x="1033868" y="4475770"/>
          <a:ext cx="9867016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6754">
                  <a:extLst>
                    <a:ext uri="{9D8B030D-6E8A-4147-A177-3AD203B41FA5}">
                      <a16:colId xmlns:a16="http://schemas.microsoft.com/office/drawing/2014/main" val="2585186475"/>
                    </a:ext>
                  </a:extLst>
                </a:gridCol>
                <a:gridCol w="2466754">
                  <a:extLst>
                    <a:ext uri="{9D8B030D-6E8A-4147-A177-3AD203B41FA5}">
                      <a16:colId xmlns:a16="http://schemas.microsoft.com/office/drawing/2014/main" val="3999449197"/>
                    </a:ext>
                  </a:extLst>
                </a:gridCol>
                <a:gridCol w="2466754">
                  <a:extLst>
                    <a:ext uri="{9D8B030D-6E8A-4147-A177-3AD203B41FA5}">
                      <a16:colId xmlns:a16="http://schemas.microsoft.com/office/drawing/2014/main" val="2705860358"/>
                    </a:ext>
                  </a:extLst>
                </a:gridCol>
                <a:gridCol w="2466754">
                  <a:extLst>
                    <a:ext uri="{9D8B030D-6E8A-4147-A177-3AD203B41FA5}">
                      <a16:colId xmlns:a16="http://schemas.microsoft.com/office/drawing/2014/main" val="2048515364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sz="2400" dirty="0"/>
                        <a:t>Average Per Capita Alcohol Consumption  (15 </a:t>
                      </a:r>
                      <a:r>
                        <a:rPr lang="en-US" sz="2400" dirty="0" err="1"/>
                        <a:t>yrs</a:t>
                      </a:r>
                      <a:r>
                        <a:rPr lang="en-US" sz="2400" baseline="0" dirty="0"/>
                        <a:t> +)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Global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Africa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Uganda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20254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5.8 Liters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4.8 Liters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12.48 Liters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7386485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74160" y="390829"/>
            <a:ext cx="5382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latin typeface="Pala"/>
                <a:ea typeface="+mj-ea"/>
                <a:cs typeface="+mj-cs"/>
              </a:rPr>
              <a:t>UAR22 - KEY FINDINGS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18411" y="6227201"/>
            <a:ext cx="110067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2490" marR="0" algn="ctr">
              <a:spcBef>
                <a:spcPts val="420"/>
              </a:spcBef>
              <a:spcAft>
                <a:spcPts val="0"/>
              </a:spcAft>
            </a:pPr>
            <a:r>
              <a:rPr lang="en-US" sz="2800" i="1" dirty="0"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Data Source:  WHO, 2018</a:t>
            </a:r>
          </a:p>
        </p:txBody>
      </p:sp>
      <p:sp>
        <p:nvSpPr>
          <p:cNvPr id="8" name="Rectangle 7"/>
          <p:cNvSpPr/>
          <p:nvPr/>
        </p:nvSpPr>
        <p:spPr>
          <a:xfrm>
            <a:off x="508000" y="2462937"/>
            <a:ext cx="11176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APC is an indicator on levels of alcohol consumption and is the per capita amount of alcohol consumed in liters of pure alcohol in a given population. </a:t>
            </a:r>
          </a:p>
        </p:txBody>
      </p:sp>
      <p:sp>
        <p:nvSpPr>
          <p:cNvPr id="3" name="Rectangle 2"/>
          <p:cNvSpPr/>
          <p:nvPr/>
        </p:nvSpPr>
        <p:spPr>
          <a:xfrm>
            <a:off x="507999" y="3900241"/>
            <a:ext cx="110038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Uganda’s APC is among the highest in Africa  (for over two decades)</a:t>
            </a:r>
          </a:p>
        </p:txBody>
      </p:sp>
    </p:spTree>
    <p:extLst>
      <p:ext uri="{BB962C8B-B14F-4D97-AF65-F5344CB8AC3E}">
        <p14:creationId xmlns:p14="http://schemas.microsoft.com/office/powerpoint/2010/main" val="2504582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8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934617"/>
            <a:ext cx="10515600" cy="110632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Pala"/>
              </a:rPr>
              <a:t>High Alcohol Consumption among young people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988" y="2723899"/>
            <a:ext cx="4429940" cy="1463090"/>
          </a:xfrm>
        </p:spPr>
        <p:txBody>
          <a:bodyPr>
            <a:normAutofit/>
          </a:bodyPr>
          <a:lstStyle/>
          <a:p>
            <a:r>
              <a:rPr lang="en-US" dirty="0">
                <a:latin typeface="Paatino"/>
              </a:rPr>
              <a:t>53% have used at least once and 36.3% are regular users of alcohol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8885" y="2723899"/>
            <a:ext cx="7200898" cy="403250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0360" y="2096342"/>
            <a:ext cx="1006873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Paatino"/>
              </a:rPr>
              <a:t>46% of Ugandans are 14 years and below</a:t>
            </a:r>
          </a:p>
        </p:txBody>
      </p:sp>
      <p:sp>
        <p:nvSpPr>
          <p:cNvPr id="9" name="Rectangle 8"/>
          <p:cNvSpPr/>
          <p:nvPr/>
        </p:nvSpPr>
        <p:spPr>
          <a:xfrm>
            <a:off x="3617060" y="568623"/>
            <a:ext cx="5382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latin typeface="Pala"/>
                <a:ea typeface="+mj-ea"/>
                <a:cs typeface="+mj-cs"/>
              </a:rPr>
              <a:t>UAR22 - KEY FINDINGS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96988" y="4094897"/>
            <a:ext cx="4311897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Paatino"/>
              </a:rPr>
              <a:t>High Prevalence of Heavy Episodic Drinking (HED)</a:t>
            </a:r>
          </a:p>
        </p:txBody>
      </p:sp>
      <p:sp>
        <p:nvSpPr>
          <p:cNvPr id="7" name="Rectangle 6"/>
          <p:cNvSpPr/>
          <p:nvPr/>
        </p:nvSpPr>
        <p:spPr>
          <a:xfrm>
            <a:off x="510360" y="5409490"/>
            <a:ext cx="4157893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Paatino"/>
              </a:rPr>
              <a:t>HED is consuming 60g + of pure alcohol in an occasion</a:t>
            </a: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0798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9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930" r="18871"/>
          <a:stretch/>
        </p:blipFill>
        <p:spPr>
          <a:xfrm>
            <a:off x="0" y="0"/>
            <a:ext cx="7670800" cy="716756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34964" y="767625"/>
            <a:ext cx="41581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1 unit (</a:t>
            </a:r>
            <a:r>
              <a:rPr lang="en-US" sz="4000" dirty="0" err="1"/>
              <a:t>abt</a:t>
            </a:r>
            <a:r>
              <a:rPr lang="en-US" sz="4000" dirty="0"/>
              <a:t> 8gms) amount of alcohol a liver can process in an hour.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HED = 2-4 + bottles of beer</a:t>
            </a:r>
          </a:p>
        </p:txBody>
      </p:sp>
    </p:spTree>
    <p:extLst>
      <p:ext uri="{BB962C8B-B14F-4D97-AF65-F5344CB8AC3E}">
        <p14:creationId xmlns:p14="http://schemas.microsoft.com/office/powerpoint/2010/main" val="406692272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5247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Pala"/>
              </a:rPr>
              <a:t>Alcohol Consumption among young people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6799147"/>
              </p:ext>
            </p:extLst>
          </p:nvPr>
        </p:nvGraphicFramePr>
        <p:xfrm>
          <a:off x="0" y="0"/>
          <a:ext cx="12097784" cy="6795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22064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94709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Pala"/>
              </a:rPr>
              <a:t>Gender patterns</a:t>
            </a:r>
            <a:r>
              <a:rPr lang="en-US" dirty="0"/>
              <a:t>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9541" t="2347" r="20391" b="6592"/>
          <a:stretch/>
        </p:blipFill>
        <p:spPr>
          <a:xfrm>
            <a:off x="522767" y="1902749"/>
            <a:ext cx="4270656" cy="3891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7918" t="4277" r="17376" b="5434"/>
          <a:stretch/>
        </p:blipFill>
        <p:spPr>
          <a:xfrm>
            <a:off x="6240972" y="765601"/>
            <a:ext cx="4614530" cy="387025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21200" y="4752929"/>
            <a:ext cx="7556500" cy="20824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200" dirty="0"/>
              <a:t>Men are more HED than women across all ages and Teenage boys are 6 times more likely HED than girls</a:t>
            </a:r>
          </a:p>
        </p:txBody>
      </p:sp>
    </p:spTree>
    <p:extLst>
      <p:ext uri="{BB962C8B-B14F-4D97-AF65-F5344CB8AC3E}">
        <p14:creationId xmlns:p14="http://schemas.microsoft.com/office/powerpoint/2010/main" val="2148158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574" y="900491"/>
            <a:ext cx="10515600" cy="828675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b="1" dirty="0">
                <a:latin typeface="Pala"/>
              </a:rPr>
            </a:br>
            <a:r>
              <a:rPr lang="en-US" sz="3600" b="1" dirty="0">
                <a:latin typeface="Pala"/>
              </a:rPr>
              <a:t>Declining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trends</a:t>
            </a:r>
            <a:r>
              <a:rPr lang="en-US" sz="3600" b="1" spc="35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of</a:t>
            </a:r>
            <a:r>
              <a:rPr lang="en-US" sz="3600" b="1" spc="40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alcohol</a:t>
            </a:r>
            <a:r>
              <a:rPr lang="en-US" sz="3600" b="1" spc="35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sz="3600" b="1" dirty="0">
                <a:solidFill>
                  <a:srgbClr val="231F20"/>
                </a:solidFill>
                <a:latin typeface="Pala"/>
                <a:ea typeface="Palatino Linotype" panose="02040502050505030304" pitchFamily="18" charset="0"/>
                <a:cs typeface="Palatino Linotype" panose="02040502050505030304" pitchFamily="18" charset="0"/>
              </a:rPr>
              <a:t>consumption</a:t>
            </a:r>
            <a:br>
              <a:rPr lang="en-US" sz="3600" b="1" dirty="0">
                <a:solidFill>
                  <a:srgbClr val="231F20"/>
                </a:solidFill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</a:br>
            <a:r>
              <a:rPr lang="en-US" sz="3600" b="1" dirty="0">
                <a:solidFill>
                  <a:srgbClr val="231F20"/>
                </a:solidFill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- </a:t>
            </a:r>
            <a:endParaRPr lang="en-US" sz="3600" b="1" dirty="0"/>
          </a:p>
        </p:txBody>
      </p:sp>
      <p:sp>
        <p:nvSpPr>
          <p:cNvPr id="5" name="Rectangle 4"/>
          <p:cNvSpPr/>
          <p:nvPr/>
        </p:nvSpPr>
        <p:spPr>
          <a:xfrm>
            <a:off x="3553560" y="362499"/>
            <a:ext cx="55111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latin typeface="Pala"/>
                <a:ea typeface="+mj-ea"/>
                <a:cs typeface="+mj-cs"/>
              </a:rPr>
              <a:t>UAR 22 - KEY FINDINGS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63992" y="5879568"/>
            <a:ext cx="110067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2490" marR="0" algn="ctr">
              <a:spcBef>
                <a:spcPts val="420"/>
              </a:spcBef>
              <a:spcAft>
                <a:spcPts val="0"/>
              </a:spcAft>
            </a:pPr>
            <a:r>
              <a:rPr lang="en-US" sz="2800" b="1" dirty="0"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Data Source: …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729166"/>
            <a:ext cx="11225174" cy="1867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2490" marR="0" algn="just">
              <a:spcBef>
                <a:spcPts val="42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231F20"/>
                </a:solidFill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Reduction noted in Percentage of users (about 16%), Overall Per capita Consumption (9.7L (2010) to 9.4L (2018), among New young users and generally men</a:t>
            </a:r>
          </a:p>
          <a:p>
            <a:pPr marL="1158240" marR="0" indent="-285750" algn="just">
              <a:spcBef>
                <a:spcPts val="42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231F20"/>
                </a:solidFill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Abstinence rates estimated at 73%</a:t>
            </a:r>
          </a:p>
        </p:txBody>
      </p:sp>
      <p:pic>
        <p:nvPicPr>
          <p:cNvPr id="10" name="Content Placeholder 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6" y="3018159"/>
            <a:ext cx="10515600" cy="343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7472" y="3230793"/>
            <a:ext cx="1392490" cy="338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76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54447"/>
            <a:ext cx="10515600" cy="107117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Pala"/>
              </a:rPr>
              <a:t>Interventions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1" y="1689959"/>
            <a:ext cx="5191840" cy="105522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Prevention and treatment measures for AUD are insuﬃcient and uncoordinated.</a:t>
            </a:r>
          </a:p>
        </p:txBody>
      </p:sp>
      <p:sp>
        <p:nvSpPr>
          <p:cNvPr id="4" name="Rectangle 3"/>
          <p:cNvSpPr/>
          <p:nvPr/>
        </p:nvSpPr>
        <p:spPr>
          <a:xfrm>
            <a:off x="3553560" y="362499"/>
            <a:ext cx="55111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latin typeface="Pala"/>
                <a:ea typeface="+mj-ea"/>
                <a:cs typeface="+mj-cs"/>
              </a:rPr>
              <a:t>UAR 22 - KEY FINDINGS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16561" y="2912337"/>
            <a:ext cx="5027309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Various laws exist but are rarely enforced, uncoordinated, and outdated and rarely enforced yet the alcohol industry consistently violates set guidelines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16561" y="5271300"/>
            <a:ext cx="11358878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The majority of the population at the local level lack Ordinances to guide control measures in their localities and, even where they exist, a signiﬁcant number of people are unaware of them and cannot implement the measures.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0416" t="14762" r="5476" b="8730"/>
          <a:stretch/>
        </p:blipFill>
        <p:spPr>
          <a:xfrm>
            <a:off x="5608401" y="1092403"/>
            <a:ext cx="6167038" cy="358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2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800903"/>
            <a:ext cx="10515600" cy="85761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ala"/>
              </a:rPr>
              <a:t>Alcohol Industry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100" y="1764166"/>
            <a:ext cx="6965406" cy="1095992"/>
          </a:xfrm>
        </p:spPr>
        <p:txBody>
          <a:bodyPr>
            <a:normAutofit/>
          </a:bodyPr>
          <a:lstStyle/>
          <a:p>
            <a:r>
              <a:rPr lang="en-US" dirty="0"/>
              <a:t>In spite of the </a:t>
            </a:r>
            <a:r>
              <a:rPr lang="en-US" dirty="0" err="1"/>
              <a:t>purpoted</a:t>
            </a:r>
            <a:r>
              <a:rPr lang="en-US" dirty="0"/>
              <a:t> benefits, Alcohol is the leading cause of alcohol harm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1806" y="0"/>
            <a:ext cx="482019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44837" y="154572"/>
            <a:ext cx="55111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latin typeface="Pala"/>
                <a:ea typeface="+mj-ea"/>
                <a:cs typeface="+mj-cs"/>
              </a:rPr>
              <a:t>UAR 22 - KEY FINDINGS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92100" y="2621785"/>
            <a:ext cx="6965406" cy="2547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The Alcohol industry continues to be active and aggressive in its marketing now geared towards the promotion of alcohol among the population that was not formally drinking </a:t>
            </a:r>
            <a:r>
              <a:rPr lang="en-US" sz="2800" dirty="0" err="1">
                <a:solidFill>
                  <a:prstClr val="black"/>
                </a:solidFill>
              </a:rPr>
              <a:t>ie</a:t>
            </a:r>
            <a:r>
              <a:rPr lang="en-US" sz="2800" dirty="0">
                <a:solidFill>
                  <a:prstClr val="black"/>
                </a:solidFill>
              </a:rPr>
              <a:t> women and young people. </a:t>
            </a:r>
          </a:p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2100" y="4702158"/>
            <a:ext cx="6682858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Also noted are interferences and violations against the standards set to control alcohol harm. </a:t>
            </a:r>
          </a:p>
        </p:txBody>
      </p:sp>
      <p:sp>
        <p:nvSpPr>
          <p:cNvPr id="8" name="Rectangle 7"/>
          <p:cNvSpPr/>
          <p:nvPr/>
        </p:nvSpPr>
        <p:spPr>
          <a:xfrm>
            <a:off x="292100" y="5957886"/>
            <a:ext cx="6797158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No tangible results in alcohol consumption from self-regulation. </a:t>
            </a:r>
          </a:p>
        </p:txBody>
      </p:sp>
      <p:sp>
        <p:nvSpPr>
          <p:cNvPr id="9" name="Oval 8"/>
          <p:cNvSpPr/>
          <p:nvPr/>
        </p:nvSpPr>
        <p:spPr>
          <a:xfrm>
            <a:off x="9962707" y="2860158"/>
            <a:ext cx="1573620" cy="1318438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394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54446"/>
            <a:ext cx="4743893" cy="1138149"/>
          </a:xfrm>
        </p:spPr>
        <p:txBody>
          <a:bodyPr/>
          <a:lstStyle/>
          <a:p>
            <a:r>
              <a:rPr lang="en-US" sz="3200" b="1" dirty="0">
                <a:latin typeface="Pala"/>
              </a:rPr>
              <a:t>RECOMMENDATIONS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794" y="2776360"/>
            <a:ext cx="10795000" cy="700487"/>
          </a:xfrm>
        </p:spPr>
        <p:txBody>
          <a:bodyPr>
            <a:noAutofit/>
          </a:bodyPr>
          <a:lstStyle/>
          <a:p>
            <a:r>
              <a:rPr lang="en-US" dirty="0"/>
              <a:t>Strong National and Subnational legal framework on alcohol availability 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553560" y="362499"/>
            <a:ext cx="55111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latin typeface="Pala"/>
                <a:ea typeface="+mj-ea"/>
                <a:cs typeface="+mj-cs"/>
              </a:rPr>
              <a:t>UAR 22 - KEY FINDINGS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199" y="1892595"/>
            <a:ext cx="1065559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prstClr val="black"/>
                </a:solidFill>
              </a:rPr>
              <a:t>Combat underage use and maintain a downward curve for alcohol use through:</a:t>
            </a:r>
          </a:p>
        </p:txBody>
      </p:sp>
      <p:sp>
        <p:nvSpPr>
          <p:cNvPr id="6" name="Rectangle 5"/>
          <p:cNvSpPr/>
          <p:nvPr/>
        </p:nvSpPr>
        <p:spPr>
          <a:xfrm>
            <a:off x="698794" y="3492682"/>
            <a:ext cx="10699308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National coordination mechanisms to scale up and guide interventions.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98794" y="4188905"/>
            <a:ext cx="10699308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Monitoring the practices of the alcohol industry to minimize inﬂuence on policy formulation and ensure adherence to the laws</a:t>
            </a:r>
          </a:p>
        </p:txBody>
      </p:sp>
      <p:sp>
        <p:nvSpPr>
          <p:cNvPr id="8" name="Rectangle 7"/>
          <p:cNvSpPr/>
          <p:nvPr/>
        </p:nvSpPr>
        <p:spPr>
          <a:xfrm>
            <a:off x="698794" y="5188110"/>
            <a:ext cx="10699308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Revising Excise Taxes and Pricing Policies to regularly raise prices on alcohol</a:t>
            </a:r>
          </a:p>
        </p:txBody>
      </p:sp>
      <p:sp>
        <p:nvSpPr>
          <p:cNvPr id="10" name="Rectangle 9"/>
          <p:cNvSpPr/>
          <p:nvPr/>
        </p:nvSpPr>
        <p:spPr>
          <a:xfrm>
            <a:off x="698793" y="5990070"/>
            <a:ext cx="1112461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Overseeing Reforms in AUD Treatment to promote eﬃciency and eﬀectiveness</a:t>
            </a:r>
          </a:p>
        </p:txBody>
      </p:sp>
    </p:spTree>
    <p:extLst>
      <p:ext uri="{BB962C8B-B14F-4D97-AF65-F5344CB8AC3E}">
        <p14:creationId xmlns:p14="http://schemas.microsoft.com/office/powerpoint/2010/main" val="25105102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7" grpId="0"/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Pala"/>
              </a:rPr>
              <a:t>ACKNOWLEDGMEN</a:t>
            </a:r>
            <a:r>
              <a:rPr lang="en-US" dirty="0"/>
              <a:t>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IOGT-NTO Movement</a:t>
            </a:r>
          </a:p>
          <a:p>
            <a:r>
              <a:rPr lang="en-US" sz="3200" dirty="0"/>
              <a:t>World Health </a:t>
            </a:r>
            <a:r>
              <a:rPr lang="en-US" sz="3200" dirty="0" err="1"/>
              <a:t>Organisation</a:t>
            </a:r>
            <a:r>
              <a:rPr lang="en-US" sz="3200" dirty="0"/>
              <a:t> </a:t>
            </a:r>
          </a:p>
          <a:p>
            <a:r>
              <a:rPr lang="en-US" sz="3200" dirty="0"/>
              <a:t>Uganda Alcohol Policy Alliance members</a:t>
            </a:r>
          </a:p>
          <a:p>
            <a:r>
              <a:rPr lang="en-US" sz="3200" dirty="0"/>
              <a:t>Ministry of Health (Mental health Division)</a:t>
            </a:r>
          </a:p>
          <a:p>
            <a:r>
              <a:rPr lang="en-US" sz="3200" dirty="0"/>
              <a:t>(</a:t>
            </a:r>
            <a:r>
              <a:rPr lang="en-US" sz="3200" dirty="0" err="1"/>
              <a:t>Makerere</a:t>
            </a:r>
            <a:r>
              <a:rPr lang="en-US" sz="3200" dirty="0"/>
              <a:t> University School of Public Health)</a:t>
            </a:r>
          </a:p>
          <a:p>
            <a:r>
              <a:rPr lang="en-US" sz="3200" dirty="0"/>
              <a:t>Contributors</a:t>
            </a:r>
          </a:p>
        </p:txBody>
      </p:sp>
    </p:spTree>
    <p:extLst>
      <p:ext uri="{BB962C8B-B14F-4D97-AF65-F5344CB8AC3E}">
        <p14:creationId xmlns:p14="http://schemas.microsoft.com/office/powerpoint/2010/main" val="352650662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5952</TotalTime>
  <Words>639</Words>
  <Application>Microsoft Office PowerPoint</Application>
  <PresentationFormat>Widescreen</PresentationFormat>
  <Paragraphs>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Paatino</vt:lpstr>
      <vt:lpstr>Pala</vt:lpstr>
      <vt:lpstr>Palatino Linotype</vt:lpstr>
      <vt:lpstr>Office Theme</vt:lpstr>
      <vt:lpstr>Uganda Alcohol Policy Conference 2022</vt:lpstr>
      <vt:lpstr>The Uganda Alcohol Report 2022 (UAR 22) </vt:lpstr>
      <vt:lpstr>Background: Vulnerability of Uganda</vt:lpstr>
      <vt:lpstr> High trends of alcohol consumption  (Alcohol Per capita Consumption - APC) - </vt:lpstr>
      <vt:lpstr>High Alcohol Consumption among young people</vt:lpstr>
      <vt:lpstr>PowerPoint Presentation</vt:lpstr>
      <vt:lpstr>Alcohol Consumption among young people</vt:lpstr>
      <vt:lpstr>Gender patterns:</vt:lpstr>
      <vt:lpstr> Declining trends of alcohol consumption - </vt:lpstr>
      <vt:lpstr>Interventions </vt:lpstr>
      <vt:lpstr>Alcohol Industry</vt:lpstr>
      <vt:lpstr>RECOMMENDATIONS </vt:lpstr>
      <vt:lpstr>ACKNOWLEDGMENT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Kalema</dc:creator>
  <cp:lastModifiedBy>prudence Aturinde</cp:lastModifiedBy>
  <cp:revision>600</cp:revision>
  <dcterms:created xsi:type="dcterms:W3CDTF">2021-09-16T07:08:34Z</dcterms:created>
  <dcterms:modified xsi:type="dcterms:W3CDTF">2022-11-23T07:20:10Z</dcterms:modified>
  <cp:contentStatus/>
</cp:coreProperties>
</file>